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8" autoAdjust="0"/>
    <p:restoredTop sz="95596" autoAdjust="0"/>
  </p:normalViewPr>
  <p:slideViewPr>
    <p:cSldViewPr showGuides="1">
      <p:cViewPr varScale="1">
        <p:scale>
          <a:sx n="82" d="100"/>
          <a:sy n="82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68-40E1-93A1-79F2D45B73C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68-40E1-93A1-79F2D45B73CE}"/>
                </c:ex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0.99399999999999999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66479771881567E-2"/>
                  <c:y val="6.75261758877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96.83</c:v>
                </c:pt>
                <c:pt idx="2">
                  <c:v>100</c:v>
                </c:pt>
                <c:pt idx="3">
                  <c:v>99.21</c:v>
                </c:pt>
                <c:pt idx="4">
                  <c:v>99.21</c:v>
                </c:pt>
                <c:pt idx="5">
                  <c:v>99.21</c:v>
                </c:pt>
                <c:pt idx="6">
                  <c:v>96.03</c:v>
                </c:pt>
                <c:pt idx="7">
                  <c:v>96.83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3742816"/>
        <c:axId val="-1823736288"/>
      </c:lineChart>
      <c:catAx>
        <c:axId val="-182374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36288"/>
        <c:crosses val="autoZero"/>
        <c:auto val="1"/>
        <c:lblAlgn val="ctr"/>
        <c:lblOffset val="100"/>
        <c:noMultiLvlLbl val="0"/>
      </c:catAx>
      <c:valAx>
        <c:axId val="-182373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4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4379828991350561E-2"/>
                  <c:y val="-3.100785411790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4F-451A-989F-F6924ABD9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4F-451A-989F-F6924ABD9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4F-451A-989F-F6924ABD9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4F-451A-989F-F6924ABD9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94.83</c:v>
                </c:pt>
                <c:pt idx="1">
                  <c:v>24.14</c:v>
                </c:pt>
                <c:pt idx="2">
                  <c:v>98.28</c:v>
                </c:pt>
                <c:pt idx="3">
                  <c:v>100</c:v>
                </c:pt>
                <c:pt idx="4">
                  <c:v>100</c:v>
                </c:pt>
                <c:pt idx="5">
                  <c:v>48.28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3740096"/>
        <c:axId val="-1823736832"/>
      </c:lineChart>
      <c:catAx>
        <c:axId val="-182374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36832"/>
        <c:crosses val="autoZero"/>
        <c:auto val="1"/>
        <c:lblAlgn val="ctr"/>
        <c:lblOffset val="100"/>
        <c:noMultiLvlLbl val="0"/>
      </c:catAx>
      <c:valAx>
        <c:axId val="-182373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4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3er.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Patronato de Bomberos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53.33</c:v>
                </c:pt>
                <c:pt idx="2">
                  <c:v>70</c:v>
                </c:pt>
                <c:pt idx="3">
                  <c:v>40</c:v>
                </c:pt>
                <c:pt idx="4">
                  <c:v>60</c:v>
                </c:pt>
                <c:pt idx="5">
                  <c:v>56.67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3737376"/>
        <c:axId val="-1823739008"/>
      </c:lineChart>
      <c:catAx>
        <c:axId val="-18237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39008"/>
        <c:crosses val="autoZero"/>
        <c:auto val="1"/>
        <c:lblAlgn val="ctr"/>
        <c:lblOffset val="100"/>
        <c:noMultiLvlLbl val="0"/>
      </c:catAx>
      <c:valAx>
        <c:axId val="-182373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3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98.65%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925158642503812E-2"/>
                  <c:y val="-9.83923326258096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2515864250385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92515864250385E-2"/>
                  <c:y val="-0.126900130005048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925158642503774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008972859224794E-3"/>
                  <c:y val="-6.9204786212837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0.99319999999999997</c:v>
                </c:pt>
                <c:pt idx="1">
                  <c:v>1</c:v>
                </c:pt>
                <c:pt idx="2">
                  <c:v>0.99239999999999995</c:v>
                </c:pt>
                <c:pt idx="3">
                  <c:v>0.99239999999999995</c:v>
                </c:pt>
                <c:pt idx="4">
                  <c:v>0.99239999999999995</c:v>
                </c:pt>
                <c:pt idx="5">
                  <c:v>0.99239999999999995</c:v>
                </c:pt>
                <c:pt idx="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9799376"/>
        <c:axId val="-1829798288"/>
      </c:lineChart>
      <c:catAx>
        <c:axId val="-18297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9798288"/>
        <c:crosses val="autoZero"/>
        <c:auto val="1"/>
        <c:lblAlgn val="ctr"/>
        <c:lblOffset val="100"/>
        <c:noMultiLvlLbl val="0"/>
      </c:catAx>
      <c:valAx>
        <c:axId val="-182979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97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459666870149128"/>
                  <c:y val="-3.95221246098357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835062934217113E-2"/>
                  <c:y val="4.499021181554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380802883637102E-2"/>
                  <c:y val="7.60032889065965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302840033720116E-2"/>
                  <c:y val="7.63102471372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98.48</c:v>
                </c:pt>
                <c:pt idx="1">
                  <c:v>98.7</c:v>
                </c:pt>
                <c:pt idx="2">
                  <c:v>98.48</c:v>
                </c:pt>
                <c:pt idx="3">
                  <c:v>99.24</c:v>
                </c:pt>
                <c:pt idx="4">
                  <c:v>99.24</c:v>
                </c:pt>
                <c:pt idx="5">
                  <c:v>98.48</c:v>
                </c:pt>
                <c:pt idx="6">
                  <c:v>97.73</c:v>
                </c:pt>
                <c:pt idx="7">
                  <c:v>99.24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9797744"/>
        <c:axId val="-1829792304"/>
      </c:lineChart>
      <c:catAx>
        <c:axId val="-182979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9792304"/>
        <c:crosses val="autoZero"/>
        <c:auto val="1"/>
        <c:lblAlgn val="ctr"/>
        <c:lblOffset val="100"/>
        <c:noMultiLvlLbl val="0"/>
      </c:catAx>
      <c:valAx>
        <c:axId val="-182979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979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621953982025087E-2"/>
                  <c:y val="-6.81482660118743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98.59%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11244782325777E-2"/>
                  <c:y val="-0.1332063192273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524781517782374E-2"/>
                  <c:y val="-5.49504640577854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030664702478946"/>
                  <c:y val="-6.279551801212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892579035229859"/>
                  <c:y val="2.960687983821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568817028988204E-2"/>
                  <c:y val="-0.105537943994923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92.57%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0.9859</c:v>
                </c:pt>
                <c:pt idx="1">
                  <c:v>0.97970000000000002</c:v>
                </c:pt>
                <c:pt idx="2">
                  <c:v>0.99319999999999997</c:v>
                </c:pt>
                <c:pt idx="3">
                  <c:v>0.99319999999999997</c:v>
                </c:pt>
                <c:pt idx="4">
                  <c:v>1</c:v>
                </c:pt>
                <c:pt idx="5">
                  <c:v>0.99319999999999997</c:v>
                </c:pt>
                <c:pt idx="6">
                  <c:v>0.99319999999999997</c:v>
                </c:pt>
                <c:pt idx="7">
                  <c:v>0.92569999999999997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1917168"/>
        <c:axId val="-1823729760"/>
      </c:lineChart>
      <c:catAx>
        <c:axId val="-191191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29760"/>
        <c:crosses val="autoZero"/>
        <c:auto val="1"/>
        <c:lblAlgn val="ctr"/>
        <c:lblOffset val="100"/>
        <c:noMultiLvlLbl val="0"/>
      </c:catAx>
      <c:valAx>
        <c:axId val="-18237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91191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FC-4018-A472-F0371D6F29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FC-4018-A472-F0371D6F29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FC-4018-A472-F0371D6F29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4FC-4018-A472-F0371D6F29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FC-4018-A472-F0371D6F29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4FC-4018-A472-F0371D6F29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4FC-4018-A472-F0371D6F29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96.55</c:v>
                </c:pt>
                <c:pt idx="1">
                  <c:v>59.2</c:v>
                </c:pt>
                <c:pt idx="2">
                  <c:v>93.1</c:v>
                </c:pt>
                <c:pt idx="3">
                  <c:v>94.25</c:v>
                </c:pt>
                <c:pt idx="4">
                  <c:v>86.78</c:v>
                </c:pt>
                <c:pt idx="5">
                  <c:v>96.55</c:v>
                </c:pt>
                <c:pt idx="6">
                  <c:v>90.8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3735744"/>
        <c:axId val="-1823739552"/>
      </c:lineChart>
      <c:catAx>
        <c:axId val="-18237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39552"/>
        <c:crosses val="autoZero"/>
        <c:auto val="1"/>
        <c:lblAlgn val="ctr"/>
        <c:lblOffset val="100"/>
        <c:noMultiLvlLbl val="0"/>
      </c:catAx>
      <c:valAx>
        <c:axId val="-182373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3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62732643003621E-2"/>
                  <c:y val="-3.288909744547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1254652860072E-2"/>
                  <c:y val="-8.551165335823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8D-4AE9-BAB9-86B52E6E40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8D-4AE9-BAB9-86B52E6E40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432071974185943E-2"/>
                  <c:y val="4.93336461682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0.96479999999999999</c:v>
                </c:pt>
                <c:pt idx="1">
                  <c:v>0.96319999999999995</c:v>
                </c:pt>
                <c:pt idx="2">
                  <c:v>1</c:v>
                </c:pt>
                <c:pt idx="3">
                  <c:v>0.9919</c:v>
                </c:pt>
                <c:pt idx="4" formatCode="0%">
                  <c:v>1</c:v>
                </c:pt>
                <c:pt idx="5">
                  <c:v>1</c:v>
                </c:pt>
                <c:pt idx="6">
                  <c:v>0.95269999999999999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3729216"/>
        <c:axId val="-1823743360"/>
      </c:lineChart>
      <c:catAx>
        <c:axId val="-18237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43360"/>
        <c:crosses val="autoZero"/>
        <c:auto val="1"/>
        <c:lblAlgn val="ctr"/>
        <c:lblOffset val="100"/>
        <c:noMultiLvlLbl val="0"/>
      </c:catAx>
      <c:valAx>
        <c:axId val="-182374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2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91.79%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1A-48B9-B963-3D4C555798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UDC</c:v>
                </c:pt>
                <c:pt idx="1">
                  <c:v>PRI</c:v>
                </c:pt>
                <c:pt idx="2">
                  <c:v>Partido Unidos</c:v>
                </c:pt>
                <c:pt idx="3">
                  <c:v>PAN</c:v>
                </c:pt>
                <c:pt idx="4">
                  <c:v>Partido Morena</c:v>
                </c:pt>
                <c:pt idx="5">
                  <c:v>PRD</c:v>
                </c:pt>
                <c:pt idx="6">
                  <c:v>Partido Verde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0.9627</c:v>
                </c:pt>
                <c:pt idx="1">
                  <c:v>0.98509999999999998</c:v>
                </c:pt>
                <c:pt idx="2">
                  <c:v>0.41039999999999999</c:v>
                </c:pt>
                <c:pt idx="3">
                  <c:v>0.93279999999999996</c:v>
                </c:pt>
                <c:pt idx="4">
                  <c:v>0.5</c:v>
                </c:pt>
                <c:pt idx="5">
                  <c:v>0.9173</c:v>
                </c:pt>
                <c:pt idx="6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3741184"/>
        <c:axId val="-1823740640"/>
      </c:lineChart>
      <c:catAx>
        <c:axId val="-18237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40640"/>
        <c:crosses val="autoZero"/>
        <c:auto val="1"/>
        <c:lblAlgn val="ctr"/>
        <c:lblOffset val="100"/>
        <c:noMultiLvlLbl val="0"/>
      </c:catAx>
      <c:valAx>
        <c:axId val="-182374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4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628E-3"/>
                  <c:y val="5.260136787920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064392022285629E-2"/>
                  <c:y val="-6.497816032136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60980055713974E-2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257568089142357E-2"/>
                  <c:y val="-3.713037732649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0563750804094475E-2"/>
                  <c:y val="4.95071697686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547973407619426E-3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3717611623399878"/>
                  <c:y val="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241117242117131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98.53</c:v>
                </c:pt>
                <c:pt idx="1">
                  <c:v>100</c:v>
                </c:pt>
                <c:pt idx="2">
                  <c:v>99.26</c:v>
                </c:pt>
                <c:pt idx="3">
                  <c:v>100</c:v>
                </c:pt>
                <c:pt idx="4">
                  <c:v>99.26</c:v>
                </c:pt>
                <c:pt idx="5">
                  <c:v>100</c:v>
                </c:pt>
                <c:pt idx="6">
                  <c:v>52.21</c:v>
                </c:pt>
                <c:pt idx="7">
                  <c:v>95.59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3734112"/>
        <c:axId val="-1823728672"/>
      </c:lineChart>
      <c:catAx>
        <c:axId val="-18237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28672"/>
        <c:crosses val="autoZero"/>
        <c:auto val="1"/>
        <c:lblAlgn val="ctr"/>
        <c:lblOffset val="100"/>
        <c:noMultiLvlLbl val="0"/>
      </c:catAx>
      <c:valAx>
        <c:axId val="-182372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2373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17/11/2020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Trimestre 2020.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134314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96.34%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65551"/>
              </p:ext>
            </p:extLst>
          </p:nvPr>
        </p:nvGraphicFramePr>
        <p:xfrm>
          <a:off x="829937" y="1004455"/>
          <a:ext cx="5112568" cy="46377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10449"/>
              </p:ext>
            </p:extLst>
          </p:nvPr>
        </p:nvGraphicFramePr>
        <p:xfrm>
          <a:off x="6447210" y="1038899"/>
          <a:ext cx="5278937" cy="45807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Búsqueda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756433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Estudios Superiores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95.01%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01125806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95.01%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64349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26715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</a:t>
            </a:r>
            <a:r>
              <a:rPr lang="es-ES" sz="2400" b="1" noProof="1" smtClean="0"/>
              <a:t>91.07%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57465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61505404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91.07%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1853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94391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91.07%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16873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22977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98.78</a:t>
            </a:r>
            <a:r>
              <a:rPr lang="es-ES" sz="2000" b="1" noProof="1" smtClean="0"/>
              <a:t>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28064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94537442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74.41%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11856"/>
              </p:ext>
            </p:extLst>
          </p:nvPr>
        </p:nvGraphicFramePr>
        <p:xfrm>
          <a:off x="767408" y="1988840"/>
          <a:ext cx="4392488" cy="33843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8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Unidos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321540900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88.47%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42697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297366292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88.47%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1404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3501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62691"/>
              </p:ext>
            </p:extLst>
          </p:nvPr>
        </p:nvGraphicFramePr>
        <p:xfrm>
          <a:off x="839416" y="1268760"/>
          <a:ext cx="4206241" cy="43046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96.77%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21203574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27169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96.77%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77.59%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56288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33864985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81.11%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32170"/>
              </p:ext>
            </p:extLst>
          </p:nvPr>
        </p:nvGraphicFramePr>
        <p:xfrm>
          <a:off x="623392" y="1556792"/>
          <a:ext cx="4206241" cy="36927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Patronato de Bomberos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68459093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53527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43427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98.78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77.59%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491964606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62931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99.70%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84600"/>
              </p:ext>
            </p:extLst>
          </p:nvPr>
        </p:nvGraphicFramePr>
        <p:xfrm>
          <a:off x="263352" y="2492896"/>
          <a:ext cx="4645285" cy="17057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baseline="0" dirty="0" smtClean="0"/>
                    </a:p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61516924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98.55%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19726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Urbano y Movilidad.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778553608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98.55%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416059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Secretaria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80134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96.34%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78912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95559173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96.34%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49493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Certturc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36007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Científicos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13129</TotalTime>
  <Words>1519</Words>
  <Application>Microsoft Office PowerPoint</Application>
  <PresentationFormat>Panorámica</PresentationFormat>
  <Paragraphs>570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3° Trimestre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Ana Rodriguez</cp:lastModifiedBy>
  <cp:revision>797</cp:revision>
  <cp:lastPrinted>2016-11-03T16:29:35Z</cp:lastPrinted>
  <dcterms:created xsi:type="dcterms:W3CDTF">2015-03-28T20:05:05Z</dcterms:created>
  <dcterms:modified xsi:type="dcterms:W3CDTF">2020-11-17T18:05:21Z</dcterms:modified>
</cp:coreProperties>
</file>